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415" r:id="rId2"/>
    <p:sldId id="459" r:id="rId3"/>
    <p:sldId id="501" r:id="rId4"/>
    <p:sldId id="515" r:id="rId5"/>
    <p:sldId id="516" r:id="rId6"/>
    <p:sldId id="506"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8" autoAdjust="0"/>
    <p:restoredTop sz="90959" autoAdjust="0"/>
  </p:normalViewPr>
  <p:slideViewPr>
    <p:cSldViewPr>
      <p:cViewPr varScale="1">
        <p:scale>
          <a:sx n="210" d="100"/>
          <a:sy n="210" d="100"/>
        </p:scale>
        <p:origin x="696"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12/17/16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9770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a:t>
            </a:r>
            <a:r>
              <a:rPr lang="en-AU" sz="4800" dirty="0" smtClean="0">
                <a:solidFill>
                  <a:srgbClr val="FFFF66"/>
                </a:solidFill>
              </a:rPr>
              <a:t>15:14-33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Times New Roman" charset="0"/>
                <a:ea typeface="Times New Roman" charset="0"/>
                <a:cs typeface="Times New Roman" charset="0"/>
              </a:rPr>
              <a:t>14 </a:t>
            </a:r>
            <a:r>
              <a:rPr lang="en-AU" sz="3000" dirty="0">
                <a:solidFill>
                  <a:schemeClr val="bg1"/>
                </a:solidFill>
                <a:latin typeface="Times New Roman" charset="0"/>
                <a:ea typeface="Times New Roman" charset="0"/>
                <a:cs typeface="Times New Roman" charset="0"/>
              </a:rPr>
              <a:t>I myself am satisfied about you, my brothers, that you yourselves are full of goodness, filled with all knowledge and able to instruct one another. </a:t>
            </a:r>
            <a:r>
              <a:rPr lang="en-AU" sz="3000" b="1" baseline="30000" dirty="0">
                <a:solidFill>
                  <a:schemeClr val="bg1"/>
                </a:solidFill>
                <a:latin typeface="Times New Roman" charset="0"/>
                <a:ea typeface="Times New Roman" charset="0"/>
                <a:cs typeface="Times New Roman" charset="0"/>
              </a:rPr>
              <a:t>15 </a:t>
            </a:r>
            <a:r>
              <a:rPr lang="en-AU" sz="3000" dirty="0">
                <a:solidFill>
                  <a:schemeClr val="bg1"/>
                </a:solidFill>
                <a:latin typeface="Times New Roman" charset="0"/>
                <a:ea typeface="Times New Roman" charset="0"/>
                <a:cs typeface="Times New Roman" charset="0"/>
              </a:rPr>
              <a:t>But on some points I have written to you very boldly by way of reminder, because of the grace given me by God </a:t>
            </a:r>
            <a:r>
              <a:rPr lang="en-AU" sz="3000" b="1" baseline="30000" dirty="0">
                <a:solidFill>
                  <a:schemeClr val="bg1"/>
                </a:solidFill>
                <a:latin typeface="Times New Roman" charset="0"/>
                <a:ea typeface="Times New Roman" charset="0"/>
                <a:cs typeface="Times New Roman" charset="0"/>
              </a:rPr>
              <a:t>16 </a:t>
            </a:r>
            <a:r>
              <a:rPr lang="en-AU" sz="3000" dirty="0">
                <a:solidFill>
                  <a:schemeClr val="bg1"/>
                </a:solidFill>
                <a:latin typeface="Times New Roman" charset="0"/>
                <a:ea typeface="Times New Roman" charset="0"/>
                <a:cs typeface="Times New Roman" charset="0"/>
              </a:rPr>
              <a:t>to be a minister of Christ Jesus to the Gentiles in the priestly service of the gospel of God, so that the offering of the Gentiles may be acceptable, sanctified by the Holy Spirit. </a:t>
            </a:r>
            <a:r>
              <a:rPr lang="en-AU" sz="3000" b="1" baseline="30000" dirty="0">
                <a:solidFill>
                  <a:schemeClr val="bg1"/>
                </a:solidFill>
                <a:latin typeface="Times New Roman" charset="0"/>
                <a:ea typeface="Times New Roman" charset="0"/>
                <a:cs typeface="Times New Roman" charset="0"/>
              </a:rPr>
              <a:t>17 </a:t>
            </a:r>
            <a:r>
              <a:rPr lang="en-AU" sz="3000" dirty="0">
                <a:solidFill>
                  <a:schemeClr val="bg1"/>
                </a:solidFill>
                <a:latin typeface="Times New Roman" charset="0"/>
                <a:ea typeface="Times New Roman" charset="0"/>
                <a:cs typeface="Times New Roman" charset="0"/>
              </a:rPr>
              <a:t>In Christ Jesus, then, I have reason to be proud of my work for God. </a:t>
            </a:r>
            <a:r>
              <a:rPr lang="en-AU" sz="3000" b="1" baseline="30000" dirty="0">
                <a:solidFill>
                  <a:schemeClr val="bg1"/>
                </a:solidFill>
                <a:latin typeface="Times New Roman" charset="0"/>
                <a:ea typeface="Times New Roman" charset="0"/>
                <a:cs typeface="Times New Roman" charset="0"/>
              </a:rPr>
              <a:t>18 </a:t>
            </a:r>
            <a:r>
              <a:rPr lang="en-AU" sz="3000" dirty="0">
                <a:solidFill>
                  <a:schemeClr val="bg1"/>
                </a:solidFill>
                <a:latin typeface="Times New Roman" charset="0"/>
                <a:ea typeface="Times New Roman" charset="0"/>
                <a:cs typeface="Times New Roman" charset="0"/>
              </a:rPr>
              <a:t>For I will not venture to speak of anything except what Christ has accomplished through me to bring the Gentiles to obedience—by word and deed,</a:t>
            </a:r>
            <a:endParaRPr lang="en-GB" sz="30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63089"/>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Times New Roman" charset="0"/>
                <a:cs typeface="Times New Roman" charset="0"/>
              </a:rPr>
              <a:t>19 </a:t>
            </a:r>
            <a:r>
              <a:rPr lang="en-AU" sz="3200" dirty="0">
                <a:solidFill>
                  <a:schemeClr val="bg1"/>
                </a:solidFill>
                <a:latin typeface="Times New Roman" charset="0"/>
                <a:ea typeface="Times New Roman" charset="0"/>
                <a:cs typeface="Times New Roman" charset="0"/>
              </a:rPr>
              <a:t>by the power of signs and wonders, by the power of the Spirit of God—so that from Jerusalem and all the way around to Illyricum I have fulfilled the ministry of the gospel of Christ; </a:t>
            </a:r>
            <a:r>
              <a:rPr lang="en-AU" sz="3200" b="1" baseline="30000" dirty="0">
                <a:solidFill>
                  <a:schemeClr val="bg1"/>
                </a:solidFill>
                <a:latin typeface="Times New Roman" charset="0"/>
                <a:ea typeface="Times New Roman" charset="0"/>
                <a:cs typeface="Times New Roman" charset="0"/>
              </a:rPr>
              <a:t>20 </a:t>
            </a:r>
            <a:r>
              <a:rPr lang="en-AU" sz="3200" dirty="0">
                <a:solidFill>
                  <a:schemeClr val="bg1"/>
                </a:solidFill>
                <a:latin typeface="Times New Roman" charset="0"/>
                <a:ea typeface="Times New Roman" charset="0"/>
                <a:cs typeface="Times New Roman" charset="0"/>
              </a:rPr>
              <a:t>and thus I make it my ambition to preach the gospel, not where Christ has already been named, lest I build on someone else’s foundation, </a:t>
            </a:r>
            <a:r>
              <a:rPr lang="en-AU" sz="3200" b="1" baseline="30000" dirty="0">
                <a:solidFill>
                  <a:schemeClr val="bg1"/>
                </a:solidFill>
                <a:latin typeface="Times New Roman" charset="0"/>
                <a:ea typeface="Times New Roman" charset="0"/>
                <a:cs typeface="Times New Roman" charset="0"/>
              </a:rPr>
              <a:t>21 </a:t>
            </a:r>
            <a:r>
              <a:rPr lang="en-AU" sz="3200" dirty="0">
                <a:solidFill>
                  <a:schemeClr val="bg1"/>
                </a:solidFill>
                <a:latin typeface="Times New Roman" charset="0"/>
                <a:ea typeface="Times New Roman" charset="0"/>
                <a:cs typeface="Times New Roman" charset="0"/>
              </a:rPr>
              <a:t>but as it is written, </a:t>
            </a:r>
            <a:endParaRPr lang="en-GB" sz="3200" dirty="0">
              <a:solidFill>
                <a:schemeClr val="bg1"/>
              </a:solidFill>
              <a:latin typeface="Times New Roman" charset="0"/>
              <a:ea typeface="Times New Roman" charset="0"/>
              <a:cs typeface="Times New Roman" charset="0"/>
            </a:endParaRPr>
          </a:p>
          <a:p>
            <a:pPr marL="609600" indent="-609600">
              <a:spcBef>
                <a:spcPts val="1200"/>
              </a:spcBef>
              <a:spcAft>
                <a:spcPts val="0"/>
              </a:spcAft>
              <a:tabLst>
                <a:tab pos="127000" algn="r"/>
                <a:tab pos="254000" algn="l"/>
              </a:tabLst>
            </a:pPr>
            <a:r>
              <a:rPr lang="en-AU" sz="3200" dirty="0">
                <a:solidFill>
                  <a:schemeClr val="bg1"/>
                </a:solidFill>
                <a:latin typeface="Times New Roman" charset="0"/>
                <a:ea typeface="Times New Roman" charset="0"/>
                <a:cs typeface="Times New Roman" charset="0"/>
              </a:rPr>
              <a:t>		“Those who have never been told of him will see, </a:t>
            </a:r>
            <a:endParaRPr lang="en-GB" sz="3200" dirty="0">
              <a:solidFill>
                <a:schemeClr val="bg1"/>
              </a:solidFill>
              <a:latin typeface="Times New Roman" charset="0"/>
              <a:ea typeface="Times New Roman" charset="0"/>
              <a:cs typeface="Times New Roman" charset="0"/>
            </a:endParaRPr>
          </a:p>
          <a:p>
            <a:pPr marL="609600" indent="-203200">
              <a:spcAft>
                <a:spcPts val="0"/>
              </a:spcAft>
            </a:pPr>
            <a:r>
              <a:rPr lang="en-AU" sz="3200" dirty="0">
                <a:solidFill>
                  <a:schemeClr val="bg1"/>
                </a:solidFill>
                <a:latin typeface="Times New Roman" charset="0"/>
                <a:ea typeface="Times New Roman" charset="0"/>
                <a:cs typeface="Times New Roman" charset="0"/>
              </a:rPr>
              <a:t>and those who have never heard will understand.” </a:t>
            </a:r>
            <a:endParaRPr lang="en-GB" sz="3200" dirty="0">
              <a:solidFill>
                <a:schemeClr val="bg1"/>
              </a:solidFill>
              <a:latin typeface="Times New Roman" charset="0"/>
              <a:ea typeface="Times New Roman" charset="0"/>
              <a:cs typeface="Times New Roman" charset="0"/>
            </a:endParaRPr>
          </a:p>
          <a:p>
            <a:r>
              <a:rPr lang="en-AU" sz="3200" b="1" baseline="30000" dirty="0" smtClean="0">
                <a:solidFill>
                  <a:schemeClr val="bg1"/>
                </a:solidFill>
                <a:latin typeface="Times New Roman" charset="0"/>
                <a:ea typeface="Times New Roman" charset="0"/>
                <a:cs typeface="Times New Roman" charset="0"/>
              </a:rPr>
              <a:t>22</a:t>
            </a:r>
            <a:r>
              <a:rPr lang="en-AU" sz="3200" b="1" baseline="30000" dirty="0">
                <a:solidFill>
                  <a:schemeClr val="bg1"/>
                </a:solidFill>
                <a:latin typeface="Times New Roman" charset="0"/>
                <a:ea typeface="Times New Roman" charset="0"/>
                <a:cs typeface="Times New Roman" charset="0"/>
              </a:rPr>
              <a:t> </a:t>
            </a:r>
            <a:r>
              <a:rPr lang="en-AU" sz="3200" dirty="0">
                <a:solidFill>
                  <a:schemeClr val="bg1"/>
                </a:solidFill>
                <a:latin typeface="Times New Roman" charset="0"/>
                <a:ea typeface="Times New Roman" charset="0"/>
                <a:cs typeface="Times New Roman" charset="0"/>
              </a:rPr>
              <a:t>This is the reason why I have so often been hindered from coming to you.</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Arial" charset="0"/>
                <a:ea typeface="Arial" charset="0"/>
              </a:rPr>
              <a:t>23 </a:t>
            </a:r>
            <a:r>
              <a:rPr lang="en-AU" sz="3000" dirty="0">
                <a:solidFill>
                  <a:schemeClr val="bg1"/>
                </a:solidFill>
                <a:latin typeface="Times New Roman" charset="0"/>
                <a:ea typeface="Arial" charset="0"/>
              </a:rPr>
              <a:t>But now, since I no longer have any room for work in these regions, and since I have longed for many years to come to you, </a:t>
            </a:r>
            <a:r>
              <a:rPr lang="en-AU" sz="3000" b="1" baseline="30000" dirty="0">
                <a:solidFill>
                  <a:schemeClr val="bg1"/>
                </a:solidFill>
                <a:latin typeface="Arial" charset="0"/>
                <a:ea typeface="Arial" charset="0"/>
              </a:rPr>
              <a:t>24 </a:t>
            </a:r>
            <a:r>
              <a:rPr lang="en-AU" sz="3000" dirty="0">
                <a:solidFill>
                  <a:schemeClr val="bg1"/>
                </a:solidFill>
                <a:latin typeface="Times New Roman" charset="0"/>
                <a:ea typeface="Arial" charset="0"/>
              </a:rPr>
              <a:t>I hope to see you in passing as I go to Spain, and to be helped on my journey there by you, once I have enjoyed your company for a while. </a:t>
            </a:r>
            <a:r>
              <a:rPr lang="en-AU" sz="3000" b="1" baseline="30000" dirty="0">
                <a:solidFill>
                  <a:schemeClr val="bg1"/>
                </a:solidFill>
                <a:latin typeface="Arial" charset="0"/>
                <a:ea typeface="Arial" charset="0"/>
              </a:rPr>
              <a:t>25 </a:t>
            </a:r>
            <a:r>
              <a:rPr lang="en-AU" sz="3000" dirty="0">
                <a:solidFill>
                  <a:schemeClr val="bg1"/>
                </a:solidFill>
                <a:latin typeface="Times New Roman" charset="0"/>
                <a:ea typeface="Arial" charset="0"/>
              </a:rPr>
              <a:t>At present, however, I am going to Jerusalem bringing aid to the saints. </a:t>
            </a:r>
            <a:r>
              <a:rPr lang="en-AU" sz="3000" b="1" baseline="30000" dirty="0">
                <a:solidFill>
                  <a:schemeClr val="bg1"/>
                </a:solidFill>
                <a:latin typeface="Arial" charset="0"/>
                <a:ea typeface="Arial" charset="0"/>
              </a:rPr>
              <a:t>26 </a:t>
            </a:r>
            <a:r>
              <a:rPr lang="en-AU" sz="3000" dirty="0">
                <a:solidFill>
                  <a:schemeClr val="bg1"/>
                </a:solidFill>
                <a:latin typeface="Times New Roman" charset="0"/>
                <a:ea typeface="Arial" charset="0"/>
              </a:rPr>
              <a:t>For Macedonia and Achaia have been pleased to make some contribution for the poor among the saints at Jerusalem. </a:t>
            </a:r>
            <a:r>
              <a:rPr lang="en-AU" sz="3000" b="1" baseline="30000" dirty="0">
                <a:solidFill>
                  <a:schemeClr val="bg1"/>
                </a:solidFill>
                <a:latin typeface="Arial" charset="0"/>
                <a:ea typeface="Arial" charset="0"/>
              </a:rPr>
              <a:t>27 </a:t>
            </a:r>
            <a:r>
              <a:rPr lang="en-AU" sz="3000" dirty="0">
                <a:solidFill>
                  <a:schemeClr val="bg1"/>
                </a:solidFill>
                <a:latin typeface="Times New Roman" charset="0"/>
                <a:ea typeface="Arial" charset="0"/>
              </a:rPr>
              <a:t>For they were pleased to do it, and indeed they owe it to them. For if the Gentiles have come to share in their spiritual blessings, they ought also to be of service to them in material blessings.</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a:solidFill>
                  <a:schemeClr val="bg1"/>
                </a:solidFill>
                <a:latin typeface="Arial" charset="0"/>
                <a:ea typeface="Arial" charset="0"/>
              </a:rPr>
              <a:t>28 </a:t>
            </a:r>
            <a:r>
              <a:rPr lang="en-AU" sz="3000" dirty="0">
                <a:solidFill>
                  <a:schemeClr val="bg1"/>
                </a:solidFill>
                <a:latin typeface="Times New Roman" charset="0"/>
                <a:ea typeface="Arial" charset="0"/>
              </a:rPr>
              <a:t>When therefore I have completed this and have delivered to them what has been collected, I will leave for Spain by way of you. </a:t>
            </a:r>
            <a:r>
              <a:rPr lang="en-AU" sz="3000" b="1" baseline="30000" dirty="0">
                <a:solidFill>
                  <a:schemeClr val="bg1"/>
                </a:solidFill>
                <a:latin typeface="Arial" charset="0"/>
                <a:ea typeface="Arial" charset="0"/>
              </a:rPr>
              <a:t>29 </a:t>
            </a:r>
            <a:r>
              <a:rPr lang="en-AU" sz="3000" dirty="0">
                <a:solidFill>
                  <a:schemeClr val="bg1"/>
                </a:solidFill>
                <a:latin typeface="Times New Roman" charset="0"/>
                <a:ea typeface="Arial" charset="0"/>
              </a:rPr>
              <a:t>I know that when I come to you I will come in the fullness of the blessing of Christ. </a:t>
            </a:r>
            <a:endParaRPr lang="en-GB" sz="3000" dirty="0">
              <a:solidFill>
                <a:schemeClr val="bg1"/>
              </a:solidFill>
              <a:latin typeface="Times New Roman" charset="0"/>
              <a:ea typeface="Arial" charset="0"/>
            </a:endParaRPr>
          </a:p>
          <a:p>
            <a:r>
              <a:rPr lang="en-AU" sz="3000" b="1" baseline="30000" dirty="0">
                <a:solidFill>
                  <a:schemeClr val="bg1"/>
                </a:solidFill>
                <a:latin typeface="Arial" charset="0"/>
                <a:ea typeface="Arial" charset="0"/>
              </a:rPr>
              <a:t>30 </a:t>
            </a:r>
            <a:r>
              <a:rPr lang="en-AU" sz="3000" dirty="0">
                <a:solidFill>
                  <a:schemeClr val="bg1"/>
                </a:solidFill>
                <a:latin typeface="Times New Roman" charset="0"/>
                <a:ea typeface="Arial" charset="0"/>
              </a:rPr>
              <a:t>I appeal to you, brothers, by our Lord Jesus Christ and by the love of the Spirit, to strive together with me in your prayers to God on my behalf, </a:t>
            </a:r>
            <a:r>
              <a:rPr lang="en-AU" sz="3000" b="1" baseline="30000" dirty="0">
                <a:solidFill>
                  <a:schemeClr val="bg1"/>
                </a:solidFill>
                <a:latin typeface="Arial" charset="0"/>
                <a:ea typeface="Arial" charset="0"/>
              </a:rPr>
              <a:t>31 </a:t>
            </a:r>
            <a:r>
              <a:rPr lang="en-AU" sz="3000" dirty="0">
                <a:solidFill>
                  <a:schemeClr val="bg1"/>
                </a:solidFill>
                <a:latin typeface="Times New Roman" charset="0"/>
                <a:ea typeface="Arial" charset="0"/>
              </a:rPr>
              <a:t>that I may be delivered from the unbelievers in Judea, and that my service for Jerusalem may be acceptable to the saints, </a:t>
            </a:r>
            <a:r>
              <a:rPr lang="en-AU" sz="3000" b="1" baseline="30000" dirty="0">
                <a:solidFill>
                  <a:schemeClr val="bg1"/>
                </a:solidFill>
                <a:latin typeface="Arial" charset="0"/>
                <a:ea typeface="Arial" charset="0"/>
              </a:rPr>
              <a:t>32 </a:t>
            </a:r>
            <a:r>
              <a:rPr lang="en-AU" sz="3000" dirty="0">
                <a:solidFill>
                  <a:schemeClr val="bg1"/>
                </a:solidFill>
                <a:latin typeface="Times New Roman" charset="0"/>
                <a:ea typeface="Arial" charset="0"/>
              </a:rPr>
              <a:t>so that by God’s will I may come to you with joy and be refreshed in your company. </a:t>
            </a:r>
            <a:r>
              <a:rPr lang="en-AU" sz="3000" b="1" baseline="30000" dirty="0">
                <a:solidFill>
                  <a:schemeClr val="bg1"/>
                </a:solidFill>
                <a:latin typeface="Arial" charset="0"/>
                <a:ea typeface="Arial" charset="0"/>
              </a:rPr>
              <a:t>33 </a:t>
            </a:r>
            <a:r>
              <a:rPr lang="en-AU" sz="3000" dirty="0">
                <a:solidFill>
                  <a:schemeClr val="bg1"/>
                </a:solidFill>
                <a:latin typeface="Times New Roman" charset="0"/>
                <a:ea typeface="Arial" charset="0"/>
              </a:rPr>
              <a:t>May the God of peace be with you all. Amen.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need for good </a:t>
            </a:r>
            <a:r>
              <a:rPr lang="en-US" sz="2300" smtClean="0">
                <a:solidFill>
                  <a:srgbClr val="FFFF00"/>
                </a:solidFill>
                <a:latin typeface="Iowan Old Style Black"/>
                <a:cs typeface="Iowan Old Style Black"/>
              </a:rPr>
              <a:t>Biblical Preaching and Bible Teaching</a:t>
            </a:r>
            <a:endParaRPr lang="en-US" sz="2300" dirty="0" smtClean="0">
              <a:solidFill>
                <a:srgbClr val="FFFF00"/>
              </a:solidFill>
              <a:latin typeface="Iowan Old Style Black"/>
              <a:cs typeface="Iowan Old Style Black"/>
            </a:endParaRPr>
          </a:p>
        </p:txBody>
      </p:sp>
      <p:sp>
        <p:nvSpPr>
          <p:cNvPr id="8" name="TextBox 7"/>
          <p:cNvSpPr txBox="1"/>
          <p:nvPr/>
        </p:nvSpPr>
        <p:spPr>
          <a:xfrm>
            <a:off x="36612" y="1922842"/>
            <a:ext cx="6430106" cy="1446550"/>
          </a:xfrm>
          <a:prstGeom prst="rect">
            <a:avLst/>
          </a:prstGeom>
          <a:noFill/>
          <a:ln w="25400">
            <a:solidFill>
              <a:srgbClr val="FFFF00"/>
            </a:solidFill>
          </a:ln>
        </p:spPr>
        <p:txBody>
          <a:bodyPr wrap="square" rtlCol="0">
            <a:spAutoFit/>
          </a:bodyPr>
          <a:lstStyle/>
          <a:p>
            <a:pPr algn="ctr"/>
            <a:r>
              <a:rPr lang="en-US" sz="2200" spc="120" dirty="0" smtClean="0">
                <a:solidFill>
                  <a:srgbClr val="FFFF00"/>
                </a:solidFill>
                <a:latin typeface="Times New Roman"/>
                <a:cs typeface="Times New Roman"/>
              </a:rPr>
              <a:t>Satisfying to see a church who:</a:t>
            </a:r>
          </a:p>
          <a:p>
            <a:pPr marL="342900" indent="-342900">
              <a:buFont typeface="Arial" charset="0"/>
              <a:buChar char="•"/>
            </a:pPr>
            <a:r>
              <a:rPr lang="en-US" sz="2200" spc="120" dirty="0" smtClean="0">
                <a:solidFill>
                  <a:srgbClr val="FFFF00"/>
                </a:solidFill>
                <a:latin typeface="Times New Roman"/>
                <a:cs typeface="Times New Roman"/>
              </a:rPr>
              <a:t>are full of goodness</a:t>
            </a:r>
          </a:p>
          <a:p>
            <a:pPr marL="342900" indent="-342900">
              <a:buFont typeface="Arial" charset="0"/>
              <a:buChar char="•"/>
            </a:pPr>
            <a:r>
              <a:rPr lang="en-US" sz="2200" spc="120" dirty="0" smtClean="0">
                <a:solidFill>
                  <a:srgbClr val="FFFF00"/>
                </a:solidFill>
                <a:latin typeface="Times New Roman"/>
                <a:cs typeface="Times New Roman"/>
              </a:rPr>
              <a:t>know and understand the things of God</a:t>
            </a:r>
          </a:p>
          <a:p>
            <a:pPr marL="342900" indent="-342900">
              <a:buFont typeface="Arial" charset="0"/>
              <a:buChar char="•"/>
            </a:pPr>
            <a:r>
              <a:rPr lang="en-US" sz="2200" spc="120" dirty="0" smtClean="0">
                <a:solidFill>
                  <a:srgbClr val="FFFF00"/>
                </a:solidFill>
                <a:latin typeface="Times New Roman"/>
                <a:cs typeface="Times New Roman"/>
              </a:rPr>
              <a:t>are able to teach and instruct one another</a:t>
            </a:r>
            <a:endParaRPr lang="en-US" sz="2200" spc="120" dirty="0" smtClean="0">
              <a:solidFill>
                <a:srgbClr val="FFFF00"/>
              </a:solidFill>
              <a:latin typeface="Times New Roman"/>
              <a:cs typeface="Times New Roman"/>
            </a:endParaRPr>
          </a:p>
        </p:txBody>
      </p:sp>
      <p:sp>
        <p:nvSpPr>
          <p:cNvPr id="11" name="TextBox 10"/>
          <p:cNvSpPr txBox="1"/>
          <p:nvPr/>
        </p:nvSpPr>
        <p:spPr>
          <a:xfrm>
            <a:off x="0" y="409228"/>
            <a:ext cx="9144000"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Sometimes the Scriptures immediately speak to us.  Sometimes God uses a preacher/teacher to speak through the Scriptures</a:t>
            </a:r>
          </a:p>
          <a:p>
            <a:pPr marL="265113" indent="-265113">
              <a:buFont typeface="Arial"/>
              <a:buChar char="•"/>
            </a:pPr>
            <a:r>
              <a:rPr lang="en-US" sz="2400" spc="120" dirty="0" smtClean="0">
                <a:solidFill>
                  <a:schemeClr val="bg1"/>
                </a:solidFill>
                <a:latin typeface="Times New Roman"/>
                <a:cs typeface="Times New Roman"/>
              </a:rPr>
              <a:t>Reminded of (&amp; encouraged by) the basic truths of the Gospel</a:t>
            </a:r>
          </a:p>
          <a:p>
            <a:pPr marL="265113" indent="-265113">
              <a:buFont typeface="Arial"/>
              <a:buChar char="•"/>
            </a:pPr>
            <a:r>
              <a:rPr lang="en-US" sz="2400" i="1" spc="120" dirty="0" smtClean="0">
                <a:solidFill>
                  <a:schemeClr val="bg1"/>
                </a:solidFill>
                <a:latin typeface="Times New Roman"/>
                <a:cs typeface="Times New Roman"/>
              </a:rPr>
              <a:t>“The Same old story” </a:t>
            </a:r>
            <a:r>
              <a:rPr lang="en-US" sz="2400" spc="120" dirty="0" smtClean="0">
                <a:solidFill>
                  <a:schemeClr val="bg1"/>
                </a:solidFill>
                <a:latin typeface="Times New Roman"/>
                <a:cs typeface="Times New Roman"/>
              </a:rPr>
              <a:t>– There is no “new” “Different” message</a:t>
            </a:r>
          </a:p>
        </p:txBody>
      </p:sp>
      <p:sp>
        <p:nvSpPr>
          <p:cNvPr id="7" name="TextBox 6"/>
          <p:cNvSpPr txBox="1"/>
          <p:nvPr/>
        </p:nvSpPr>
        <p:spPr>
          <a:xfrm>
            <a:off x="6448412" y="1952808"/>
            <a:ext cx="2736404" cy="1446550"/>
          </a:xfrm>
          <a:prstGeom prst="rect">
            <a:avLst/>
          </a:prstGeom>
          <a:noFill/>
        </p:spPr>
        <p:txBody>
          <a:bodyPr wrap="square" rtlCol="0">
            <a:spAutoFit/>
          </a:bodyPr>
          <a:lstStyle/>
          <a:p>
            <a:pPr marL="265113" indent="-265113">
              <a:buFont typeface="Arial"/>
              <a:buChar char="•"/>
            </a:pPr>
            <a:r>
              <a:rPr lang="en-US" sz="2200" spc="120" dirty="0" smtClean="0">
                <a:solidFill>
                  <a:srgbClr val="FFFF00"/>
                </a:solidFill>
                <a:latin typeface="Times New Roman"/>
                <a:cs typeface="Times New Roman"/>
              </a:rPr>
              <a:t>God is at work</a:t>
            </a:r>
          </a:p>
          <a:p>
            <a:pPr marL="265113" indent="-265113">
              <a:buFont typeface="Arial"/>
              <a:buChar char="•"/>
            </a:pPr>
            <a:r>
              <a:rPr lang="en-US" sz="2200" spc="120" dirty="0" smtClean="0">
                <a:solidFill>
                  <a:srgbClr val="FFFF00"/>
                </a:solidFill>
                <a:latin typeface="Times New Roman"/>
                <a:cs typeface="Times New Roman"/>
              </a:rPr>
              <a:t>All are being built up into their ministry</a:t>
            </a:r>
          </a:p>
        </p:txBody>
      </p:sp>
      <p:sp>
        <p:nvSpPr>
          <p:cNvPr id="13" name="TextBox 12"/>
          <p:cNvSpPr txBox="1"/>
          <p:nvPr/>
        </p:nvSpPr>
        <p:spPr>
          <a:xfrm>
            <a:off x="-29226" y="3289548"/>
            <a:ext cx="9144000" cy="830997"/>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“What we are passionate about” often reflects the theology of what we are being taught</a:t>
            </a:r>
          </a:p>
        </p:txBody>
      </p:sp>
      <p:sp>
        <p:nvSpPr>
          <p:cNvPr id="14" name="TextBox 13"/>
          <p:cNvSpPr txBox="1"/>
          <p:nvPr/>
        </p:nvSpPr>
        <p:spPr>
          <a:xfrm>
            <a:off x="-58698" y="3929334"/>
            <a:ext cx="9048412" cy="461665"/>
          </a:xfrm>
          <a:prstGeom prst="rect">
            <a:avLst/>
          </a:prstGeom>
          <a:noFill/>
        </p:spPr>
        <p:txBody>
          <a:bodyPr wrap="square" rtlCol="0">
            <a:spAutoFit/>
          </a:bodyPr>
          <a:lstStyle/>
          <a:p>
            <a:r>
              <a:rPr lang="en-US" sz="2400" spc="120" dirty="0" smtClean="0">
                <a:solidFill>
                  <a:srgbClr val="FFFF00"/>
                </a:solidFill>
                <a:latin typeface="Times New Roman"/>
                <a:cs typeface="Times New Roman"/>
              </a:rPr>
              <a:t>We must never forget the basics of the gospel (very important)</a:t>
            </a:r>
            <a:endParaRPr lang="en-US" sz="2400" spc="120" dirty="0" smtClean="0">
              <a:solidFill>
                <a:srgbClr val="FFFF00"/>
              </a:solidFill>
              <a:latin typeface="Times New Roman"/>
              <a:cs typeface="Times New Roman"/>
            </a:endParaRPr>
          </a:p>
        </p:txBody>
      </p:sp>
      <p:sp>
        <p:nvSpPr>
          <p:cNvPr id="15" name="TextBox 14"/>
          <p:cNvSpPr txBox="1"/>
          <p:nvPr/>
        </p:nvSpPr>
        <p:spPr>
          <a:xfrm>
            <a:off x="347621" y="4292121"/>
            <a:ext cx="8071166" cy="1015663"/>
          </a:xfrm>
          <a:prstGeom prst="rect">
            <a:avLst/>
          </a:prstGeom>
          <a:noFill/>
        </p:spPr>
        <p:txBody>
          <a:bodyPr wrap="square" rtlCol="0">
            <a:spAutoFit/>
          </a:bodyPr>
          <a:lstStyle/>
          <a:p>
            <a:r>
              <a:rPr lang="en-US" sz="2000" spc="120" dirty="0" smtClean="0">
                <a:solidFill>
                  <a:srgbClr val="FFFF00"/>
                </a:solidFill>
                <a:latin typeface="Times New Roman"/>
                <a:cs typeface="Times New Roman"/>
              </a:rPr>
              <a:t>Hopeless state of the unsaved;  Grace of God;  Repentance &amp; Believing in Jesus;  Forgiveness;  Mercy;  Righteous &amp; holy living; Loving each other;  a Transformed life</a:t>
            </a:r>
            <a:r>
              <a:rPr lang="en-US" sz="2000" spc="120" smtClean="0">
                <a:solidFill>
                  <a:srgbClr val="FFFF00"/>
                </a:solidFill>
                <a:latin typeface="Times New Roman"/>
                <a:cs typeface="Times New Roman"/>
              </a:rPr>
              <a:t>;  Renewed </a:t>
            </a:r>
            <a:r>
              <a:rPr lang="en-US" sz="2000" spc="120" dirty="0" smtClean="0">
                <a:solidFill>
                  <a:srgbClr val="FFFF00"/>
                </a:solidFill>
                <a:latin typeface="Times New Roman"/>
                <a:cs typeface="Times New Roman"/>
              </a:rPr>
              <a:t>mind </a:t>
            </a:r>
            <a:endParaRPr lang="en-US" sz="2000" spc="120" dirty="0" smtClean="0">
              <a:solidFill>
                <a:srgbClr val="FFFF00"/>
              </a:solidFill>
              <a:latin typeface="Times New Roman"/>
              <a:cs typeface="Times New Roman"/>
            </a:endParaRPr>
          </a:p>
        </p:txBody>
      </p:sp>
      <p:sp>
        <p:nvSpPr>
          <p:cNvPr id="16" name="TextBox 15"/>
          <p:cNvSpPr txBox="1"/>
          <p:nvPr/>
        </p:nvSpPr>
        <p:spPr>
          <a:xfrm>
            <a:off x="-29226" y="5161756"/>
            <a:ext cx="9144000" cy="461665"/>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Proud of what Christ does through us (not what we do)</a:t>
            </a: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animBg="1"/>
      <p:bldP spid="11" grpId="0" uiExpand="1" build="p"/>
      <p:bldP spid="7" grpId="0"/>
      <p:bldP spid="13" grpId="0" build="p"/>
      <p:bldP spid="14" grpId="0"/>
      <p:bldP spid="15" grpId="0" build="p"/>
      <p:bldP spid="16"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39144</TotalTime>
  <Words>180</Words>
  <Application>Microsoft Macintosh PowerPoint</Application>
  <PresentationFormat>On-screen Show (16:10)</PresentationFormat>
  <Paragraphs>25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428</cp:revision>
  <cp:lastPrinted>2016-12-17T06:27:07Z</cp:lastPrinted>
  <dcterms:created xsi:type="dcterms:W3CDTF">2016-11-04T06:28:01Z</dcterms:created>
  <dcterms:modified xsi:type="dcterms:W3CDTF">2016-12-17T06:27:10Z</dcterms:modified>
</cp:coreProperties>
</file>